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2" r:id="rId3"/>
    <p:sldId id="292" r:id="rId4"/>
    <p:sldId id="291" r:id="rId5"/>
    <p:sldId id="270" r:id="rId6"/>
    <p:sldId id="281" r:id="rId7"/>
    <p:sldId id="287" r:id="rId8"/>
    <p:sldId id="295" r:id="rId9"/>
    <p:sldId id="293" r:id="rId10"/>
    <p:sldId id="289" r:id="rId11"/>
    <p:sldId id="294" r:id="rId12"/>
    <p:sldId id="271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583FC0-CDC5-459C-A887-542ED17B875F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DB0BB6E-A7C5-4EA0-A115-4DB29814F0D0}">
      <dgm:prSet custT="1"/>
      <dgm:spPr/>
      <dgm:t>
        <a:bodyPr/>
        <a:lstStyle/>
        <a:p>
          <a:r>
            <a:rPr lang="en-US" sz="1800" dirty="0"/>
            <a:t>Set of rules for data being transferred on the web application.</a:t>
          </a:r>
        </a:p>
      </dgm:t>
    </dgm:pt>
    <dgm:pt modelId="{70018BF5-7594-431A-A092-02511C7AEB6F}" type="parTrans" cxnId="{50848B24-2BF9-4F2F-9479-71B4074C3B0F}">
      <dgm:prSet/>
      <dgm:spPr/>
      <dgm:t>
        <a:bodyPr/>
        <a:lstStyle/>
        <a:p>
          <a:endParaRPr lang="en-US"/>
        </a:p>
      </dgm:t>
    </dgm:pt>
    <dgm:pt modelId="{256C1BCD-5060-454B-9BBC-60D783A77D99}" type="sibTrans" cxnId="{50848B24-2BF9-4F2F-9479-71B4074C3B0F}">
      <dgm:prSet/>
      <dgm:spPr/>
      <dgm:t>
        <a:bodyPr/>
        <a:lstStyle/>
        <a:p>
          <a:endParaRPr lang="en-US"/>
        </a:p>
      </dgm:t>
    </dgm:pt>
    <dgm:pt modelId="{112C5C9F-98BE-4897-861F-B73660D4706B}">
      <dgm:prSet custT="1"/>
      <dgm:spPr/>
      <dgm:t>
        <a:bodyPr/>
        <a:lstStyle/>
        <a:p>
          <a:r>
            <a:rPr lang="en-US" sz="1800" dirty="0"/>
            <a:t>Stands for Hypertext Transfer Protocol. It's a format defining data being transferred via TCP/IP</a:t>
          </a:r>
        </a:p>
      </dgm:t>
    </dgm:pt>
    <dgm:pt modelId="{3B0AA430-BB3B-41EA-A21F-32722B2AA6A1}" type="parTrans" cxnId="{380F39CA-B065-4A95-BC14-EC67F724C8F3}">
      <dgm:prSet/>
      <dgm:spPr/>
      <dgm:t>
        <a:bodyPr/>
        <a:lstStyle/>
        <a:p>
          <a:endParaRPr lang="en-US"/>
        </a:p>
      </dgm:t>
    </dgm:pt>
    <dgm:pt modelId="{4038D2CB-8A61-4C34-98F2-3B2B2D187AC8}" type="sibTrans" cxnId="{380F39CA-B065-4A95-BC14-EC67F724C8F3}">
      <dgm:prSet/>
      <dgm:spPr/>
      <dgm:t>
        <a:bodyPr/>
        <a:lstStyle/>
        <a:p>
          <a:endParaRPr lang="en-US"/>
        </a:p>
      </dgm:t>
    </dgm:pt>
    <dgm:pt modelId="{5F5C2BCF-FA93-4A7A-827E-2A7CC158AD0E}">
      <dgm:prSet custT="1"/>
      <dgm:spPr/>
      <dgm:t>
        <a:bodyPr/>
        <a:lstStyle/>
        <a:p>
          <a:r>
            <a:rPr lang="en-IN" sz="1800" dirty="0"/>
            <a:t>HTTP module use to create a server/client transaction.</a:t>
          </a:r>
          <a:endParaRPr lang="en-US" sz="1800" dirty="0"/>
        </a:p>
      </dgm:t>
    </dgm:pt>
    <dgm:pt modelId="{1D76DEC6-8741-4525-AFA6-1E7EA7F2EC38}" type="parTrans" cxnId="{D21B2210-C4F7-421E-BD31-56BEA48B3B65}">
      <dgm:prSet/>
      <dgm:spPr/>
      <dgm:t>
        <a:bodyPr/>
        <a:lstStyle/>
        <a:p>
          <a:endParaRPr lang="en-US"/>
        </a:p>
      </dgm:t>
    </dgm:pt>
    <dgm:pt modelId="{50F9BCAE-BD67-4BB9-A30B-D3B418AD913A}" type="sibTrans" cxnId="{D21B2210-C4F7-421E-BD31-56BEA48B3B65}">
      <dgm:prSet/>
      <dgm:spPr/>
      <dgm:t>
        <a:bodyPr/>
        <a:lstStyle/>
        <a:p>
          <a:endParaRPr lang="en-US"/>
        </a:p>
      </dgm:t>
    </dgm:pt>
    <dgm:pt modelId="{E4E1147D-9190-438B-B8BC-A44CCF2B2CBD}">
      <dgm:prSet custT="1"/>
      <dgm:spPr/>
      <dgm:t>
        <a:bodyPr/>
        <a:lstStyle/>
        <a:p>
          <a:r>
            <a:rPr lang="en-IN" sz="1800" dirty="0"/>
            <a:t>HTTP interface </a:t>
          </a:r>
          <a:r>
            <a:rPr lang="en-US" sz="1800" dirty="0"/>
            <a:t>is careful to never buffer entire requests or responses, so the user can able to stream data.</a:t>
          </a:r>
        </a:p>
      </dgm:t>
    </dgm:pt>
    <dgm:pt modelId="{C5BD1B53-BD7A-4616-BD04-E89A2E83537C}" type="parTrans" cxnId="{6E9CBF7D-03C0-4D09-91BB-B5C1E4BCD8BD}">
      <dgm:prSet/>
      <dgm:spPr/>
      <dgm:t>
        <a:bodyPr/>
        <a:lstStyle/>
        <a:p>
          <a:endParaRPr lang="en-US"/>
        </a:p>
      </dgm:t>
    </dgm:pt>
    <dgm:pt modelId="{3ACEA6A3-9AD5-4468-A230-5BBF5AFFF47E}" type="sibTrans" cxnId="{6E9CBF7D-03C0-4D09-91BB-B5C1E4BCD8BD}">
      <dgm:prSet/>
      <dgm:spPr/>
      <dgm:t>
        <a:bodyPr/>
        <a:lstStyle/>
        <a:p>
          <a:endParaRPr lang="en-US"/>
        </a:p>
      </dgm:t>
    </dgm:pt>
    <dgm:pt modelId="{5714B723-4DF3-4768-8A01-0B5895DDA577}" type="pres">
      <dgm:prSet presAssocID="{96583FC0-CDC5-459C-A887-542ED17B875F}" presName="root" presStyleCnt="0">
        <dgm:presLayoutVars>
          <dgm:dir/>
          <dgm:resizeHandles val="exact"/>
        </dgm:presLayoutVars>
      </dgm:prSet>
      <dgm:spPr/>
    </dgm:pt>
    <dgm:pt modelId="{981FED43-97F7-4935-94E3-46E5D30EB079}" type="pres">
      <dgm:prSet presAssocID="{96583FC0-CDC5-459C-A887-542ED17B875F}" presName="container" presStyleCnt="0">
        <dgm:presLayoutVars>
          <dgm:dir/>
          <dgm:resizeHandles val="exact"/>
        </dgm:presLayoutVars>
      </dgm:prSet>
      <dgm:spPr/>
    </dgm:pt>
    <dgm:pt modelId="{BDA9FC53-740B-48E5-8D9F-6EE8B7D9C786}" type="pres">
      <dgm:prSet presAssocID="{7DB0BB6E-A7C5-4EA0-A115-4DB29814F0D0}" presName="compNode" presStyleCnt="0"/>
      <dgm:spPr/>
    </dgm:pt>
    <dgm:pt modelId="{A2CC4924-B386-4AE8-B71F-46FD165F03F0}" type="pres">
      <dgm:prSet presAssocID="{7DB0BB6E-A7C5-4EA0-A115-4DB29814F0D0}" presName="iconBgRect" presStyleLbl="bgShp" presStyleIdx="0" presStyleCnt="4"/>
      <dgm:spPr/>
    </dgm:pt>
    <dgm:pt modelId="{D4D6BC4B-D82B-4560-8C21-B3C3ABF19C94}" type="pres">
      <dgm:prSet presAssocID="{7DB0BB6E-A7C5-4EA0-A115-4DB29814F0D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90692A39-A17D-44B9-AE6C-9175DBA48447}" type="pres">
      <dgm:prSet presAssocID="{7DB0BB6E-A7C5-4EA0-A115-4DB29814F0D0}" presName="spaceRect" presStyleCnt="0"/>
      <dgm:spPr/>
    </dgm:pt>
    <dgm:pt modelId="{68BC81A6-0D85-475D-8CFB-1C0F7D55D7DC}" type="pres">
      <dgm:prSet presAssocID="{7DB0BB6E-A7C5-4EA0-A115-4DB29814F0D0}" presName="textRect" presStyleLbl="revTx" presStyleIdx="0" presStyleCnt="4">
        <dgm:presLayoutVars>
          <dgm:chMax val="1"/>
          <dgm:chPref val="1"/>
        </dgm:presLayoutVars>
      </dgm:prSet>
      <dgm:spPr/>
    </dgm:pt>
    <dgm:pt modelId="{4B7B972E-6F8D-46A8-A40E-B734D8640FA8}" type="pres">
      <dgm:prSet presAssocID="{256C1BCD-5060-454B-9BBC-60D783A77D99}" presName="sibTrans" presStyleLbl="sibTrans2D1" presStyleIdx="0" presStyleCnt="0"/>
      <dgm:spPr/>
    </dgm:pt>
    <dgm:pt modelId="{794D16C4-E786-49C1-9B8C-CD8DCB3EE429}" type="pres">
      <dgm:prSet presAssocID="{112C5C9F-98BE-4897-861F-B73660D4706B}" presName="compNode" presStyleCnt="0"/>
      <dgm:spPr/>
    </dgm:pt>
    <dgm:pt modelId="{7AFB1B62-4AF2-48A2-B78F-1B41384C6232}" type="pres">
      <dgm:prSet presAssocID="{112C5C9F-98BE-4897-861F-B73660D4706B}" presName="iconBgRect" presStyleLbl="bgShp" presStyleIdx="1" presStyleCnt="4"/>
      <dgm:spPr/>
    </dgm:pt>
    <dgm:pt modelId="{BA965B02-82B1-49B0-BDB0-77CF4F992BA1}" type="pres">
      <dgm:prSet presAssocID="{112C5C9F-98BE-4897-861F-B73660D4706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8338DA6-6327-4A6D-BB39-CFF1ED36E347}" type="pres">
      <dgm:prSet presAssocID="{112C5C9F-98BE-4897-861F-B73660D4706B}" presName="spaceRect" presStyleCnt="0"/>
      <dgm:spPr/>
    </dgm:pt>
    <dgm:pt modelId="{A516B78D-2A11-4DCA-A412-99C8AF040546}" type="pres">
      <dgm:prSet presAssocID="{112C5C9F-98BE-4897-861F-B73660D4706B}" presName="textRect" presStyleLbl="revTx" presStyleIdx="1" presStyleCnt="4" custScaleX="107846" custScaleY="94240">
        <dgm:presLayoutVars>
          <dgm:chMax val="1"/>
          <dgm:chPref val="1"/>
        </dgm:presLayoutVars>
      </dgm:prSet>
      <dgm:spPr/>
    </dgm:pt>
    <dgm:pt modelId="{1C2C7D24-AA13-4697-B18B-ABE36F8DD38B}" type="pres">
      <dgm:prSet presAssocID="{4038D2CB-8A61-4C34-98F2-3B2B2D187AC8}" presName="sibTrans" presStyleLbl="sibTrans2D1" presStyleIdx="0" presStyleCnt="0"/>
      <dgm:spPr/>
    </dgm:pt>
    <dgm:pt modelId="{0B25F3B1-DEA9-4728-A36A-F1EC5C1EEDE0}" type="pres">
      <dgm:prSet presAssocID="{5F5C2BCF-FA93-4A7A-827E-2A7CC158AD0E}" presName="compNode" presStyleCnt="0"/>
      <dgm:spPr/>
    </dgm:pt>
    <dgm:pt modelId="{7FCAC4B7-19E8-47BF-A86B-5A7CD6316F39}" type="pres">
      <dgm:prSet presAssocID="{5F5C2BCF-FA93-4A7A-827E-2A7CC158AD0E}" presName="iconBgRect" presStyleLbl="bgShp" presStyleIdx="2" presStyleCnt="4"/>
      <dgm:spPr/>
    </dgm:pt>
    <dgm:pt modelId="{A95A6907-169E-4613-9722-F9F71802E33F}" type="pres">
      <dgm:prSet presAssocID="{5F5C2BCF-FA93-4A7A-827E-2A7CC158AD0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2A4A18A3-791C-4841-AF1B-70AA66C1C849}" type="pres">
      <dgm:prSet presAssocID="{5F5C2BCF-FA93-4A7A-827E-2A7CC158AD0E}" presName="spaceRect" presStyleCnt="0"/>
      <dgm:spPr/>
    </dgm:pt>
    <dgm:pt modelId="{EE84928C-C7E6-4B61-9E6F-A3CFA448CE97}" type="pres">
      <dgm:prSet presAssocID="{5F5C2BCF-FA93-4A7A-827E-2A7CC158AD0E}" presName="textRect" presStyleLbl="revTx" presStyleIdx="2" presStyleCnt="4">
        <dgm:presLayoutVars>
          <dgm:chMax val="1"/>
          <dgm:chPref val="1"/>
        </dgm:presLayoutVars>
      </dgm:prSet>
      <dgm:spPr/>
    </dgm:pt>
    <dgm:pt modelId="{551F5AA2-682C-493A-A8BA-827DA4E5A703}" type="pres">
      <dgm:prSet presAssocID="{50F9BCAE-BD67-4BB9-A30B-D3B418AD913A}" presName="sibTrans" presStyleLbl="sibTrans2D1" presStyleIdx="0" presStyleCnt="0"/>
      <dgm:spPr/>
    </dgm:pt>
    <dgm:pt modelId="{A53F4EDD-F376-485C-B331-1795F4EBE915}" type="pres">
      <dgm:prSet presAssocID="{E4E1147D-9190-438B-B8BC-A44CCF2B2CBD}" presName="compNode" presStyleCnt="0"/>
      <dgm:spPr/>
    </dgm:pt>
    <dgm:pt modelId="{F14C6C05-68F8-42CD-9CF8-AE4B1F8CF3F7}" type="pres">
      <dgm:prSet presAssocID="{E4E1147D-9190-438B-B8BC-A44CCF2B2CBD}" presName="iconBgRect" presStyleLbl="bgShp" presStyleIdx="3" presStyleCnt="4"/>
      <dgm:spPr/>
    </dgm:pt>
    <dgm:pt modelId="{C68F00D5-EEC4-45A3-8EEF-710490417F1C}" type="pres">
      <dgm:prSet presAssocID="{E4E1147D-9190-438B-B8BC-A44CCF2B2CB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C301F069-E2F4-4445-B542-2CC3FF09EF4C}" type="pres">
      <dgm:prSet presAssocID="{E4E1147D-9190-438B-B8BC-A44CCF2B2CBD}" presName="spaceRect" presStyleCnt="0"/>
      <dgm:spPr/>
    </dgm:pt>
    <dgm:pt modelId="{2E94BAE0-F814-4EDA-B5FD-6A666AFE9C12}" type="pres">
      <dgm:prSet presAssocID="{E4E1147D-9190-438B-B8BC-A44CCF2B2CBD}" presName="textRect" presStyleLbl="revTx" presStyleIdx="3" presStyleCnt="4" custScaleX="107197" custScaleY="96547">
        <dgm:presLayoutVars>
          <dgm:chMax val="1"/>
          <dgm:chPref val="1"/>
        </dgm:presLayoutVars>
      </dgm:prSet>
      <dgm:spPr/>
    </dgm:pt>
  </dgm:ptLst>
  <dgm:cxnLst>
    <dgm:cxn modelId="{D21B2210-C4F7-421E-BD31-56BEA48B3B65}" srcId="{96583FC0-CDC5-459C-A887-542ED17B875F}" destId="{5F5C2BCF-FA93-4A7A-827E-2A7CC158AD0E}" srcOrd="2" destOrd="0" parTransId="{1D76DEC6-8741-4525-AFA6-1E7EA7F2EC38}" sibTransId="{50F9BCAE-BD67-4BB9-A30B-D3B418AD913A}"/>
    <dgm:cxn modelId="{ACB54824-A5F6-49FB-A18E-43ED10497261}" type="presOf" srcId="{4038D2CB-8A61-4C34-98F2-3B2B2D187AC8}" destId="{1C2C7D24-AA13-4697-B18B-ABE36F8DD38B}" srcOrd="0" destOrd="0" presId="urn:microsoft.com/office/officeart/2018/2/layout/IconCircleList"/>
    <dgm:cxn modelId="{50848B24-2BF9-4F2F-9479-71B4074C3B0F}" srcId="{96583FC0-CDC5-459C-A887-542ED17B875F}" destId="{7DB0BB6E-A7C5-4EA0-A115-4DB29814F0D0}" srcOrd="0" destOrd="0" parTransId="{70018BF5-7594-431A-A092-02511C7AEB6F}" sibTransId="{256C1BCD-5060-454B-9BBC-60D783A77D99}"/>
    <dgm:cxn modelId="{90D69126-728D-40CE-9E84-D9226901C157}" type="presOf" srcId="{50F9BCAE-BD67-4BB9-A30B-D3B418AD913A}" destId="{551F5AA2-682C-493A-A8BA-827DA4E5A703}" srcOrd="0" destOrd="0" presId="urn:microsoft.com/office/officeart/2018/2/layout/IconCircleList"/>
    <dgm:cxn modelId="{71A4C872-7EBC-4B5D-8026-B0C5E329C8C0}" type="presOf" srcId="{256C1BCD-5060-454B-9BBC-60D783A77D99}" destId="{4B7B972E-6F8D-46A8-A40E-B734D8640FA8}" srcOrd="0" destOrd="0" presId="urn:microsoft.com/office/officeart/2018/2/layout/IconCircleList"/>
    <dgm:cxn modelId="{886FEA5A-7EB3-40BF-B5D6-243D24520E03}" type="presOf" srcId="{96583FC0-CDC5-459C-A887-542ED17B875F}" destId="{5714B723-4DF3-4768-8A01-0B5895DDA577}" srcOrd="0" destOrd="0" presId="urn:microsoft.com/office/officeart/2018/2/layout/IconCircleList"/>
    <dgm:cxn modelId="{6E9CBF7D-03C0-4D09-91BB-B5C1E4BCD8BD}" srcId="{96583FC0-CDC5-459C-A887-542ED17B875F}" destId="{E4E1147D-9190-438B-B8BC-A44CCF2B2CBD}" srcOrd="3" destOrd="0" parTransId="{C5BD1B53-BD7A-4616-BD04-E89A2E83537C}" sibTransId="{3ACEA6A3-9AD5-4468-A230-5BBF5AFFF47E}"/>
    <dgm:cxn modelId="{5655E689-9134-447A-A967-7DAF69F01FB8}" type="presOf" srcId="{112C5C9F-98BE-4897-861F-B73660D4706B}" destId="{A516B78D-2A11-4DCA-A412-99C8AF040546}" srcOrd="0" destOrd="0" presId="urn:microsoft.com/office/officeart/2018/2/layout/IconCircleList"/>
    <dgm:cxn modelId="{A45D13BC-4C33-4476-9B0E-BC66A6BCFC4B}" type="presOf" srcId="{5F5C2BCF-FA93-4A7A-827E-2A7CC158AD0E}" destId="{EE84928C-C7E6-4B61-9E6F-A3CFA448CE97}" srcOrd="0" destOrd="0" presId="urn:microsoft.com/office/officeart/2018/2/layout/IconCircleList"/>
    <dgm:cxn modelId="{380F39CA-B065-4A95-BC14-EC67F724C8F3}" srcId="{96583FC0-CDC5-459C-A887-542ED17B875F}" destId="{112C5C9F-98BE-4897-861F-B73660D4706B}" srcOrd="1" destOrd="0" parTransId="{3B0AA430-BB3B-41EA-A21F-32722B2AA6A1}" sibTransId="{4038D2CB-8A61-4C34-98F2-3B2B2D187AC8}"/>
    <dgm:cxn modelId="{DB3E6AD2-6C3B-49FA-A402-CB13A12C1538}" type="presOf" srcId="{E4E1147D-9190-438B-B8BC-A44CCF2B2CBD}" destId="{2E94BAE0-F814-4EDA-B5FD-6A666AFE9C12}" srcOrd="0" destOrd="0" presId="urn:microsoft.com/office/officeart/2018/2/layout/IconCircleList"/>
    <dgm:cxn modelId="{9691A5FF-0362-4539-A084-A6B3B7473E85}" type="presOf" srcId="{7DB0BB6E-A7C5-4EA0-A115-4DB29814F0D0}" destId="{68BC81A6-0D85-475D-8CFB-1C0F7D55D7DC}" srcOrd="0" destOrd="0" presId="urn:microsoft.com/office/officeart/2018/2/layout/IconCircleList"/>
    <dgm:cxn modelId="{F6A46B28-2C2B-4D1F-A0CB-2CD77310B3A1}" type="presParOf" srcId="{5714B723-4DF3-4768-8A01-0B5895DDA577}" destId="{981FED43-97F7-4935-94E3-46E5D30EB079}" srcOrd="0" destOrd="0" presId="urn:microsoft.com/office/officeart/2018/2/layout/IconCircleList"/>
    <dgm:cxn modelId="{19F5DEA5-4653-4091-9FCB-9D356B4431B5}" type="presParOf" srcId="{981FED43-97F7-4935-94E3-46E5D30EB079}" destId="{BDA9FC53-740B-48E5-8D9F-6EE8B7D9C786}" srcOrd="0" destOrd="0" presId="urn:microsoft.com/office/officeart/2018/2/layout/IconCircleList"/>
    <dgm:cxn modelId="{91DF6464-11AA-4956-8C6C-CC9012933254}" type="presParOf" srcId="{BDA9FC53-740B-48E5-8D9F-6EE8B7D9C786}" destId="{A2CC4924-B386-4AE8-B71F-46FD165F03F0}" srcOrd="0" destOrd="0" presId="urn:microsoft.com/office/officeart/2018/2/layout/IconCircleList"/>
    <dgm:cxn modelId="{939D0AD2-2B8F-48A1-8FDD-B3254260C6AA}" type="presParOf" srcId="{BDA9FC53-740B-48E5-8D9F-6EE8B7D9C786}" destId="{D4D6BC4B-D82B-4560-8C21-B3C3ABF19C94}" srcOrd="1" destOrd="0" presId="urn:microsoft.com/office/officeart/2018/2/layout/IconCircleList"/>
    <dgm:cxn modelId="{A40331C0-E855-4A76-8F15-6E44A3E4F07A}" type="presParOf" srcId="{BDA9FC53-740B-48E5-8D9F-6EE8B7D9C786}" destId="{90692A39-A17D-44B9-AE6C-9175DBA48447}" srcOrd="2" destOrd="0" presId="urn:microsoft.com/office/officeart/2018/2/layout/IconCircleList"/>
    <dgm:cxn modelId="{72E73ED5-46AB-4B25-A471-AE898B9C673F}" type="presParOf" srcId="{BDA9FC53-740B-48E5-8D9F-6EE8B7D9C786}" destId="{68BC81A6-0D85-475D-8CFB-1C0F7D55D7DC}" srcOrd="3" destOrd="0" presId="urn:microsoft.com/office/officeart/2018/2/layout/IconCircleList"/>
    <dgm:cxn modelId="{78F74B90-C0D1-46EB-A330-FE774D0DB726}" type="presParOf" srcId="{981FED43-97F7-4935-94E3-46E5D30EB079}" destId="{4B7B972E-6F8D-46A8-A40E-B734D8640FA8}" srcOrd="1" destOrd="0" presId="urn:microsoft.com/office/officeart/2018/2/layout/IconCircleList"/>
    <dgm:cxn modelId="{14145EC3-EBDA-4754-AED4-231751C41196}" type="presParOf" srcId="{981FED43-97F7-4935-94E3-46E5D30EB079}" destId="{794D16C4-E786-49C1-9B8C-CD8DCB3EE429}" srcOrd="2" destOrd="0" presId="urn:microsoft.com/office/officeart/2018/2/layout/IconCircleList"/>
    <dgm:cxn modelId="{AC74C596-23EB-414A-B190-FDFF35DB9B94}" type="presParOf" srcId="{794D16C4-E786-49C1-9B8C-CD8DCB3EE429}" destId="{7AFB1B62-4AF2-48A2-B78F-1B41384C6232}" srcOrd="0" destOrd="0" presId="urn:microsoft.com/office/officeart/2018/2/layout/IconCircleList"/>
    <dgm:cxn modelId="{79BBF8BB-06FB-445C-8A2D-0B76855F71BF}" type="presParOf" srcId="{794D16C4-E786-49C1-9B8C-CD8DCB3EE429}" destId="{BA965B02-82B1-49B0-BDB0-77CF4F992BA1}" srcOrd="1" destOrd="0" presId="urn:microsoft.com/office/officeart/2018/2/layout/IconCircleList"/>
    <dgm:cxn modelId="{0CE93FE8-0DCA-46AF-80FB-7D48496DD2E3}" type="presParOf" srcId="{794D16C4-E786-49C1-9B8C-CD8DCB3EE429}" destId="{68338DA6-6327-4A6D-BB39-CFF1ED36E347}" srcOrd="2" destOrd="0" presId="urn:microsoft.com/office/officeart/2018/2/layout/IconCircleList"/>
    <dgm:cxn modelId="{308DD3CA-3133-44AF-BEA7-09019AB5FC77}" type="presParOf" srcId="{794D16C4-E786-49C1-9B8C-CD8DCB3EE429}" destId="{A516B78D-2A11-4DCA-A412-99C8AF040546}" srcOrd="3" destOrd="0" presId="urn:microsoft.com/office/officeart/2018/2/layout/IconCircleList"/>
    <dgm:cxn modelId="{3183FA91-4C4A-40D8-8E29-F23AB3818471}" type="presParOf" srcId="{981FED43-97F7-4935-94E3-46E5D30EB079}" destId="{1C2C7D24-AA13-4697-B18B-ABE36F8DD38B}" srcOrd="3" destOrd="0" presId="urn:microsoft.com/office/officeart/2018/2/layout/IconCircleList"/>
    <dgm:cxn modelId="{3999C654-F914-4721-9A58-750ED457AA09}" type="presParOf" srcId="{981FED43-97F7-4935-94E3-46E5D30EB079}" destId="{0B25F3B1-DEA9-4728-A36A-F1EC5C1EEDE0}" srcOrd="4" destOrd="0" presId="urn:microsoft.com/office/officeart/2018/2/layout/IconCircleList"/>
    <dgm:cxn modelId="{F8D32E3A-C76B-4F90-8E00-62BDD7202674}" type="presParOf" srcId="{0B25F3B1-DEA9-4728-A36A-F1EC5C1EEDE0}" destId="{7FCAC4B7-19E8-47BF-A86B-5A7CD6316F39}" srcOrd="0" destOrd="0" presId="urn:microsoft.com/office/officeart/2018/2/layout/IconCircleList"/>
    <dgm:cxn modelId="{48901C95-7940-4E30-9F3A-372B8B18CEA3}" type="presParOf" srcId="{0B25F3B1-DEA9-4728-A36A-F1EC5C1EEDE0}" destId="{A95A6907-169E-4613-9722-F9F71802E33F}" srcOrd="1" destOrd="0" presId="urn:microsoft.com/office/officeart/2018/2/layout/IconCircleList"/>
    <dgm:cxn modelId="{F8631223-EA14-4A4A-9091-471507A94287}" type="presParOf" srcId="{0B25F3B1-DEA9-4728-A36A-F1EC5C1EEDE0}" destId="{2A4A18A3-791C-4841-AF1B-70AA66C1C849}" srcOrd="2" destOrd="0" presId="urn:microsoft.com/office/officeart/2018/2/layout/IconCircleList"/>
    <dgm:cxn modelId="{8BD0FB74-6008-4D1C-A807-D1FB9201CA15}" type="presParOf" srcId="{0B25F3B1-DEA9-4728-A36A-F1EC5C1EEDE0}" destId="{EE84928C-C7E6-4B61-9E6F-A3CFA448CE97}" srcOrd="3" destOrd="0" presId="urn:microsoft.com/office/officeart/2018/2/layout/IconCircleList"/>
    <dgm:cxn modelId="{581CDAD3-EAC1-43BE-8509-F2E65CAD268F}" type="presParOf" srcId="{981FED43-97F7-4935-94E3-46E5D30EB079}" destId="{551F5AA2-682C-493A-A8BA-827DA4E5A703}" srcOrd="5" destOrd="0" presId="urn:microsoft.com/office/officeart/2018/2/layout/IconCircleList"/>
    <dgm:cxn modelId="{475F4736-9F0A-43C2-B9DF-DFF07DBF32FD}" type="presParOf" srcId="{981FED43-97F7-4935-94E3-46E5D30EB079}" destId="{A53F4EDD-F376-485C-B331-1795F4EBE915}" srcOrd="6" destOrd="0" presId="urn:microsoft.com/office/officeart/2018/2/layout/IconCircleList"/>
    <dgm:cxn modelId="{F7826679-4E03-4429-9F78-ABC8DA887930}" type="presParOf" srcId="{A53F4EDD-F376-485C-B331-1795F4EBE915}" destId="{F14C6C05-68F8-42CD-9CF8-AE4B1F8CF3F7}" srcOrd="0" destOrd="0" presId="urn:microsoft.com/office/officeart/2018/2/layout/IconCircleList"/>
    <dgm:cxn modelId="{BB75B56E-7087-4F89-A24A-2B3579ED9D0D}" type="presParOf" srcId="{A53F4EDD-F376-485C-B331-1795F4EBE915}" destId="{C68F00D5-EEC4-45A3-8EEF-710490417F1C}" srcOrd="1" destOrd="0" presId="urn:microsoft.com/office/officeart/2018/2/layout/IconCircleList"/>
    <dgm:cxn modelId="{98EB79A2-F6E4-4B5A-A781-CDC284E205A5}" type="presParOf" srcId="{A53F4EDD-F376-485C-B331-1795F4EBE915}" destId="{C301F069-E2F4-4445-B542-2CC3FF09EF4C}" srcOrd="2" destOrd="0" presId="urn:microsoft.com/office/officeart/2018/2/layout/IconCircleList"/>
    <dgm:cxn modelId="{A06E57F1-771C-489C-83ED-87BDEFBB2B48}" type="presParOf" srcId="{A53F4EDD-F376-485C-B331-1795F4EBE915}" destId="{2E94BAE0-F814-4EDA-B5FD-6A666AFE9C1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CC4924-B386-4AE8-B71F-46FD165F03F0}">
      <dsp:nvSpPr>
        <dsp:cNvPr id="0" name=""/>
        <dsp:cNvSpPr/>
      </dsp:nvSpPr>
      <dsp:spPr>
        <a:xfrm>
          <a:off x="248483" y="39010"/>
          <a:ext cx="1190919" cy="119091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D6BC4B-D82B-4560-8C21-B3C3ABF19C94}">
      <dsp:nvSpPr>
        <dsp:cNvPr id="0" name=""/>
        <dsp:cNvSpPr/>
      </dsp:nvSpPr>
      <dsp:spPr>
        <a:xfrm>
          <a:off x="498576" y="289103"/>
          <a:ext cx="690733" cy="6907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BC81A6-0D85-475D-8CFB-1C0F7D55D7DC}">
      <dsp:nvSpPr>
        <dsp:cNvPr id="0" name=""/>
        <dsp:cNvSpPr/>
      </dsp:nvSpPr>
      <dsp:spPr>
        <a:xfrm>
          <a:off x="1694600" y="39010"/>
          <a:ext cx="2807167" cy="1190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Set of rules for data being transferred on the web application.</a:t>
          </a:r>
        </a:p>
      </dsp:txBody>
      <dsp:txXfrm>
        <a:off x="1694600" y="39010"/>
        <a:ext cx="2807167" cy="1190919"/>
      </dsp:txXfrm>
    </dsp:sp>
    <dsp:sp modelId="{7AFB1B62-4AF2-48A2-B78F-1B41384C6232}">
      <dsp:nvSpPr>
        <dsp:cNvPr id="0" name=""/>
        <dsp:cNvSpPr/>
      </dsp:nvSpPr>
      <dsp:spPr>
        <a:xfrm>
          <a:off x="4990895" y="39010"/>
          <a:ext cx="1190919" cy="119091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965B02-82B1-49B0-BDB0-77CF4F992BA1}">
      <dsp:nvSpPr>
        <dsp:cNvPr id="0" name=""/>
        <dsp:cNvSpPr/>
      </dsp:nvSpPr>
      <dsp:spPr>
        <a:xfrm>
          <a:off x="5240988" y="289103"/>
          <a:ext cx="690733" cy="6907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16B78D-2A11-4DCA-A412-99C8AF040546}">
      <dsp:nvSpPr>
        <dsp:cNvPr id="0" name=""/>
        <dsp:cNvSpPr/>
      </dsp:nvSpPr>
      <dsp:spPr>
        <a:xfrm>
          <a:off x="6326886" y="73309"/>
          <a:ext cx="3027417" cy="1122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Stands for Hypertext Transfer Protocol. It's a format defining data being transferred via TCP/IP</a:t>
          </a:r>
        </a:p>
      </dsp:txBody>
      <dsp:txXfrm>
        <a:off x="6326886" y="73309"/>
        <a:ext cx="3027417" cy="1122322"/>
      </dsp:txXfrm>
    </dsp:sp>
    <dsp:sp modelId="{7FCAC4B7-19E8-47BF-A86B-5A7CD6316F39}">
      <dsp:nvSpPr>
        <dsp:cNvPr id="0" name=""/>
        <dsp:cNvSpPr/>
      </dsp:nvSpPr>
      <dsp:spPr>
        <a:xfrm>
          <a:off x="248483" y="1733756"/>
          <a:ext cx="1190919" cy="119091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5A6907-169E-4613-9722-F9F71802E33F}">
      <dsp:nvSpPr>
        <dsp:cNvPr id="0" name=""/>
        <dsp:cNvSpPr/>
      </dsp:nvSpPr>
      <dsp:spPr>
        <a:xfrm>
          <a:off x="498576" y="1983850"/>
          <a:ext cx="690733" cy="6907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84928C-C7E6-4B61-9E6F-A3CFA448CE97}">
      <dsp:nvSpPr>
        <dsp:cNvPr id="0" name=""/>
        <dsp:cNvSpPr/>
      </dsp:nvSpPr>
      <dsp:spPr>
        <a:xfrm>
          <a:off x="1694600" y="1733756"/>
          <a:ext cx="2807167" cy="1190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HTTP module use to create a server/client transaction.</a:t>
          </a:r>
          <a:endParaRPr lang="en-US" sz="1800" kern="1200" dirty="0"/>
        </a:p>
      </dsp:txBody>
      <dsp:txXfrm>
        <a:off x="1694600" y="1733756"/>
        <a:ext cx="2807167" cy="1190919"/>
      </dsp:txXfrm>
    </dsp:sp>
    <dsp:sp modelId="{F14C6C05-68F8-42CD-9CF8-AE4B1F8CF3F7}">
      <dsp:nvSpPr>
        <dsp:cNvPr id="0" name=""/>
        <dsp:cNvSpPr/>
      </dsp:nvSpPr>
      <dsp:spPr>
        <a:xfrm>
          <a:off x="4990895" y="1733756"/>
          <a:ext cx="1190919" cy="119091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8F00D5-EEC4-45A3-8EEF-710490417F1C}">
      <dsp:nvSpPr>
        <dsp:cNvPr id="0" name=""/>
        <dsp:cNvSpPr/>
      </dsp:nvSpPr>
      <dsp:spPr>
        <a:xfrm>
          <a:off x="5240988" y="1983850"/>
          <a:ext cx="690733" cy="69073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94BAE0-F814-4EDA-B5FD-6A666AFE9C12}">
      <dsp:nvSpPr>
        <dsp:cNvPr id="0" name=""/>
        <dsp:cNvSpPr/>
      </dsp:nvSpPr>
      <dsp:spPr>
        <a:xfrm>
          <a:off x="6335995" y="1754318"/>
          <a:ext cx="3009199" cy="1149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HTTP interface </a:t>
          </a:r>
          <a:r>
            <a:rPr lang="en-US" sz="1800" kern="1200" dirty="0"/>
            <a:t>is careful to never buffer entire requests or responses, so the user can able to stream data.</a:t>
          </a:r>
        </a:p>
      </dsp:txBody>
      <dsp:txXfrm>
        <a:off x="6335995" y="1754318"/>
        <a:ext cx="3009199" cy="11497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48A87A34-81AB-432B-8DAE-1953F412C126}" type="datetimeFigureOut">
              <a:rPr lang="en-US" dirty="0"/>
              <a:pPr/>
              <a:t>4/23/2020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4/23/2020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ABCDB-AD37-4F7B-A43F-972C953FA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3308" y="1908439"/>
            <a:ext cx="8637073" cy="947055"/>
          </a:xfrm>
        </p:spPr>
        <p:txBody>
          <a:bodyPr>
            <a:normAutofit fontScale="90000"/>
          </a:bodyPr>
          <a:lstStyle/>
          <a:p>
            <a:r>
              <a:rPr lang="en-IN" dirty="0"/>
              <a:t>NodeJs Session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4FE8BCD-B95E-4CB0-9D6C-18CF784F8813}"/>
              </a:ext>
            </a:extLst>
          </p:cNvPr>
          <p:cNvSpPr txBox="1">
            <a:spLocks/>
          </p:cNvSpPr>
          <p:nvPr/>
        </p:nvSpPr>
        <p:spPr>
          <a:xfrm>
            <a:off x="4870380" y="4002508"/>
            <a:ext cx="6503473" cy="609598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Sashidharan Kanagaraj</a:t>
            </a:r>
          </a:p>
        </p:txBody>
      </p:sp>
    </p:spTree>
    <p:extLst>
      <p:ext uri="{BB962C8B-B14F-4D97-AF65-F5344CB8AC3E}">
        <p14:creationId xmlns:p14="http://schemas.microsoft.com/office/powerpoint/2010/main" val="52783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4828D-1C12-4BA1-A842-6A28B969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Package Management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73AC6-3807-4051-A3C1-63B67D380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2171769"/>
            <a:ext cx="9603275" cy="3294576"/>
          </a:xfrm>
        </p:spPr>
        <p:txBody>
          <a:bodyPr>
            <a:normAutofit/>
          </a:bodyPr>
          <a:lstStyle/>
          <a:p>
            <a:r>
              <a:rPr lang="en-US" sz="1800" dirty="0"/>
              <a:t>Its kind of a manifest for your project. It can do a lot of things.</a:t>
            </a:r>
          </a:p>
          <a:p>
            <a:r>
              <a:rPr lang="en-US" sz="1800" dirty="0"/>
              <a:t>It's a central repository of configuration for tools, for example. It's also where </a:t>
            </a:r>
            <a:r>
              <a:rPr lang="en-US" sz="1800" dirty="0" err="1"/>
              <a:t>npm</a:t>
            </a:r>
            <a:r>
              <a:rPr lang="en-US" sz="1800" dirty="0"/>
              <a:t> and yarn store the names and versions for all the installed packages.</a:t>
            </a:r>
          </a:p>
          <a:p>
            <a:r>
              <a:rPr lang="en-US" sz="1800" dirty="0"/>
              <a:t>Managed and maintain with a package management system.</a:t>
            </a:r>
          </a:p>
          <a:p>
            <a:r>
              <a:rPr lang="en-US" sz="1800" dirty="0"/>
              <a:t>Software that automate installing and updating packages and deals with version on dependencies.</a:t>
            </a:r>
          </a:p>
          <a:p>
            <a:r>
              <a:rPr lang="en-US" sz="1800" dirty="0"/>
              <a:t>To create the </a:t>
            </a:r>
            <a:r>
              <a:rPr lang="en-US" sz="1800" dirty="0" err="1"/>
              <a:t>package.json</a:t>
            </a:r>
            <a:r>
              <a:rPr lang="en-US" sz="1800" dirty="0"/>
              <a:t> type in CLI as </a:t>
            </a:r>
            <a:r>
              <a:rPr lang="en-US" sz="1800" b="1" i="1" dirty="0" err="1"/>
              <a:t>npm</a:t>
            </a:r>
            <a:r>
              <a:rPr lang="en-US" sz="1800" b="1" i="1" dirty="0"/>
              <a:t> </a:t>
            </a:r>
            <a:r>
              <a:rPr lang="en-US" sz="1800" b="1" i="1" dirty="0" err="1"/>
              <a:t>init</a:t>
            </a:r>
            <a:endParaRPr lang="en-US" sz="1800" b="1" i="1" dirty="0"/>
          </a:p>
        </p:txBody>
      </p:sp>
    </p:spTree>
    <p:extLst>
      <p:ext uri="{BB962C8B-B14F-4D97-AF65-F5344CB8AC3E}">
        <p14:creationId xmlns:p14="http://schemas.microsoft.com/office/powerpoint/2010/main" val="847889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F76BF-E96A-4725-B109-D0580E522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Package Properties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A34CA41-1A80-4C73-9079-EBD1213C64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30300" y="1612232"/>
            <a:ext cx="9602788" cy="385353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name</a:t>
            </a:r>
            <a:r>
              <a:rPr lang="en-US" dirty="0"/>
              <a:t> sets the application/package name</a:t>
            </a:r>
          </a:p>
          <a:p>
            <a:r>
              <a:rPr lang="en-US" b="1" dirty="0"/>
              <a:t>version</a:t>
            </a:r>
            <a:r>
              <a:rPr lang="en-US" dirty="0"/>
              <a:t> indicates the current version</a:t>
            </a:r>
          </a:p>
          <a:p>
            <a:r>
              <a:rPr lang="en-US" b="1" dirty="0"/>
              <a:t>description</a:t>
            </a:r>
            <a:r>
              <a:rPr lang="en-US" dirty="0"/>
              <a:t> is a brief description of the app/package</a:t>
            </a:r>
          </a:p>
          <a:p>
            <a:r>
              <a:rPr lang="en-US" b="1" dirty="0"/>
              <a:t>main</a:t>
            </a:r>
            <a:r>
              <a:rPr lang="en-US" dirty="0"/>
              <a:t> set the entry point for the application</a:t>
            </a:r>
          </a:p>
          <a:p>
            <a:r>
              <a:rPr lang="en-US" b="1" dirty="0"/>
              <a:t>private</a:t>
            </a:r>
            <a:r>
              <a:rPr lang="en-US" dirty="0"/>
              <a:t> if set to true prevents the app/package to be accidentally published on </a:t>
            </a:r>
            <a:r>
              <a:rPr lang="en-US" dirty="0" err="1"/>
              <a:t>npm</a:t>
            </a:r>
            <a:endParaRPr lang="en-US" dirty="0"/>
          </a:p>
          <a:p>
            <a:r>
              <a:rPr lang="en-US" b="1" dirty="0"/>
              <a:t>scripts</a:t>
            </a:r>
            <a:r>
              <a:rPr lang="en-US" dirty="0"/>
              <a:t> defines a set of node scripts you can run</a:t>
            </a:r>
          </a:p>
          <a:p>
            <a:r>
              <a:rPr lang="en-US" b="1" dirty="0"/>
              <a:t>dependencies</a:t>
            </a:r>
            <a:r>
              <a:rPr lang="en-US" dirty="0"/>
              <a:t> sets a list of </a:t>
            </a:r>
            <a:r>
              <a:rPr lang="en-US" dirty="0" err="1"/>
              <a:t>npm</a:t>
            </a:r>
            <a:r>
              <a:rPr lang="en-US" dirty="0"/>
              <a:t> packages installed as dependencies</a:t>
            </a:r>
          </a:p>
          <a:p>
            <a:r>
              <a:rPr lang="en-US" b="1" dirty="0" err="1"/>
              <a:t>devDependencies</a:t>
            </a:r>
            <a:r>
              <a:rPr lang="en-US" dirty="0"/>
              <a:t> sets a list of </a:t>
            </a:r>
            <a:r>
              <a:rPr lang="en-US" dirty="0" err="1"/>
              <a:t>npm</a:t>
            </a:r>
            <a:r>
              <a:rPr lang="en-US" dirty="0"/>
              <a:t> packages installed as development dependencies</a:t>
            </a:r>
          </a:p>
          <a:p>
            <a:r>
              <a:rPr lang="en-US" b="1" dirty="0"/>
              <a:t>engines</a:t>
            </a:r>
            <a:r>
              <a:rPr lang="en-US" dirty="0"/>
              <a:t> sets which versions of Node.js this package/app works on</a:t>
            </a:r>
          </a:p>
          <a:p>
            <a:r>
              <a:rPr lang="en-US" b="1" dirty="0" err="1"/>
              <a:t>browserslist</a:t>
            </a:r>
            <a:r>
              <a:rPr lang="en-US" dirty="0"/>
              <a:t> is used to tell which browsers (and their versions) you want to support</a:t>
            </a:r>
          </a:p>
          <a:p>
            <a:pPr marL="0" indent="0">
              <a:buNone/>
            </a:pPr>
            <a:r>
              <a:rPr lang="en-US" dirty="0"/>
              <a:t>All those properties are used by either </a:t>
            </a:r>
            <a:r>
              <a:rPr lang="en-US" dirty="0" err="1"/>
              <a:t>npm</a:t>
            </a:r>
            <a:r>
              <a:rPr lang="en-US" dirty="0"/>
              <a:t> or other tools that we can use.</a:t>
            </a:r>
          </a:p>
        </p:txBody>
      </p:sp>
    </p:spTree>
    <p:extLst>
      <p:ext uri="{BB962C8B-B14F-4D97-AF65-F5344CB8AC3E}">
        <p14:creationId xmlns:p14="http://schemas.microsoft.com/office/powerpoint/2010/main" val="180968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69ED3-A710-49A9-A30F-188AA960F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Package 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F8B96-02CC-4809-B8AF-E95B2913D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1748589"/>
            <a:ext cx="9603275" cy="3717756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US" sz="1400" dirty="0"/>
              <a:t>Using </a:t>
            </a:r>
            <a:r>
              <a:rPr lang="en-US" sz="1400" b="1" dirty="0" err="1"/>
              <a:t>semver</a:t>
            </a:r>
            <a:r>
              <a:rPr lang="en-US" sz="1400" dirty="0"/>
              <a:t> (</a:t>
            </a:r>
            <a:r>
              <a:rPr lang="en-US" sz="1400" b="1" dirty="0"/>
              <a:t>semantic versioning</a:t>
            </a:r>
            <a:r>
              <a:rPr lang="en-US" sz="1400" dirty="0"/>
              <a:t>) all versions have 3 digits, the first being the major release, the second the minor release and the third is the patch release</a:t>
            </a:r>
            <a:endParaRPr lang="en-US" sz="1400" b="1" dirty="0"/>
          </a:p>
          <a:p>
            <a:pPr algn="just"/>
            <a:r>
              <a:rPr lang="en-US" sz="1400" b="1" dirty="0"/>
              <a:t>~</a:t>
            </a:r>
            <a:r>
              <a:rPr lang="en-US" sz="1400" dirty="0"/>
              <a:t>: if you write ~0.13.0, you want to only update patch releases: 0.13.1 is ok, but 0.14.0 is not.</a:t>
            </a:r>
          </a:p>
          <a:p>
            <a:pPr algn="just"/>
            <a:r>
              <a:rPr lang="en-US" sz="1400" b="1" dirty="0"/>
              <a:t>^:</a:t>
            </a:r>
            <a:r>
              <a:rPr lang="en-US" sz="1400" dirty="0"/>
              <a:t> if you write ^0.13.0, you want to update patch and minor releases: 0.13.1, 0.14.0 and so on.</a:t>
            </a:r>
          </a:p>
          <a:p>
            <a:pPr algn="just"/>
            <a:r>
              <a:rPr lang="en-US" sz="1400" b="1" dirty="0"/>
              <a:t>*</a:t>
            </a:r>
            <a:r>
              <a:rPr lang="en-US" sz="1400" dirty="0"/>
              <a:t>: if you write *, that means you accept all updates, including major version upgrades.</a:t>
            </a:r>
          </a:p>
          <a:p>
            <a:pPr algn="just"/>
            <a:r>
              <a:rPr lang="en-US" sz="1400" b="1" dirty="0"/>
              <a:t>&gt;</a:t>
            </a:r>
            <a:r>
              <a:rPr lang="en-US" sz="1400" dirty="0"/>
              <a:t>: you accept any version higher than the one you specify</a:t>
            </a:r>
          </a:p>
          <a:p>
            <a:pPr algn="just"/>
            <a:r>
              <a:rPr lang="en-US" sz="1400" b="1" dirty="0"/>
              <a:t>&gt;=</a:t>
            </a:r>
            <a:r>
              <a:rPr lang="en-US" sz="1400" dirty="0"/>
              <a:t>: you accept any version equal to or higher than the one you specify</a:t>
            </a:r>
          </a:p>
          <a:p>
            <a:pPr algn="just"/>
            <a:r>
              <a:rPr lang="en-US" sz="1400" b="1" dirty="0"/>
              <a:t>&lt;=</a:t>
            </a:r>
            <a:r>
              <a:rPr lang="en-US" sz="1400" dirty="0"/>
              <a:t>: you accept any version equal or lower to the one you specify</a:t>
            </a:r>
          </a:p>
          <a:p>
            <a:pPr algn="just"/>
            <a:r>
              <a:rPr lang="en-US" sz="1400" b="1" dirty="0"/>
              <a:t>&lt;</a:t>
            </a:r>
            <a:r>
              <a:rPr lang="en-US" sz="1400" dirty="0"/>
              <a:t>: you accept any version lower to the one you specify</a:t>
            </a:r>
          </a:p>
          <a:p>
            <a:pPr marL="0" indent="0" algn="just">
              <a:buNone/>
            </a:pPr>
            <a:r>
              <a:rPr lang="en-US" sz="1400" dirty="0"/>
              <a:t>There are other rules, too:</a:t>
            </a:r>
          </a:p>
          <a:p>
            <a:pPr lvl="1" algn="just"/>
            <a:r>
              <a:rPr lang="en-US" sz="1200" b="1" dirty="0"/>
              <a:t>no</a:t>
            </a:r>
            <a:r>
              <a:rPr lang="en-US" sz="1200" dirty="0"/>
              <a:t> </a:t>
            </a:r>
            <a:r>
              <a:rPr lang="en-US" sz="1200" b="1" dirty="0"/>
              <a:t>symbol</a:t>
            </a:r>
            <a:r>
              <a:rPr lang="en-US" sz="1200" dirty="0"/>
              <a:t>: you accept only that specific version you specify</a:t>
            </a:r>
          </a:p>
          <a:p>
            <a:pPr lvl="1" algn="just"/>
            <a:r>
              <a:rPr lang="en-US" sz="1200" b="1" dirty="0"/>
              <a:t>latest</a:t>
            </a:r>
            <a:r>
              <a:rPr lang="en-US" sz="1200" dirty="0"/>
              <a:t>: you want to use the latest version available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4229938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2BFC9-4E7A-4320-BF10-4CA42F03F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550" y="2782124"/>
            <a:ext cx="9603275" cy="1049235"/>
          </a:xfrm>
        </p:spPr>
        <p:txBody>
          <a:bodyPr/>
          <a:lstStyle/>
          <a:p>
            <a:pPr algn="ctr"/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Queries</a:t>
            </a:r>
            <a:r>
              <a:rPr lang="en-I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144403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74118-7751-400E-97F3-3B6DAA635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</p:spPr>
        <p:txBody>
          <a:bodyPr>
            <a:normAutofit/>
          </a:bodyPr>
          <a:lstStyle/>
          <a:p>
            <a:r>
              <a:rPr lang="en-IN" dirty="0"/>
              <a:t>HTTP Modules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02B1025-835F-4301-9E3D-DF566EAA03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5345860"/>
              </p:ext>
            </p:extLst>
          </p:nvPr>
        </p:nvGraphicFramePr>
        <p:xfrm>
          <a:off x="1130300" y="2502076"/>
          <a:ext cx="9602788" cy="2963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2597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A7F44-0DF5-4852-95C3-A6283465E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</p:spPr>
        <p:txBody>
          <a:bodyPr vert="horz" lIns="91440" tIns="45720" rIns="91440" bIns="0" rtlCol="0">
            <a:normAutofit/>
          </a:bodyPr>
          <a:lstStyle/>
          <a:p>
            <a:r>
              <a:rPr lang="en-US"/>
              <a:t>HTTP Modules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76751AF9-C4C1-4517-8EE0-BC4CD35BA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69" y="2002559"/>
            <a:ext cx="5308631" cy="3302866"/>
          </a:xfrm>
          <a:prstGeom prst="rect">
            <a:avLst/>
          </a:prstGeom>
        </p:spPr>
      </p:pic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0DFDAB-2E23-456B-9F88-3289F70EE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850" y="2002559"/>
            <a:ext cx="5234081" cy="330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96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40E19-5529-4B7C-91FA-D7D5E103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HTTP Request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D1C92-0381-4F0F-8537-7821559D5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Handling the HTTP Request, first thing want to look in the </a:t>
            </a:r>
            <a:r>
              <a:rPr lang="en-IN" b="1" dirty="0"/>
              <a:t>Method</a:t>
            </a:r>
            <a:r>
              <a:rPr lang="en-IN" dirty="0"/>
              <a:t> and </a:t>
            </a:r>
            <a:r>
              <a:rPr lang="en-IN" b="1" dirty="0"/>
              <a:t>URL</a:t>
            </a:r>
            <a:r>
              <a:rPr lang="en-IN" dirty="0"/>
              <a:t>, to apply the appropriate action.</a:t>
            </a:r>
          </a:p>
          <a:p>
            <a:pPr lvl="1"/>
            <a:r>
              <a:rPr lang="en-IN" dirty="0"/>
              <a:t>Methods – represents the normal HTTP method to send the information to server</a:t>
            </a:r>
          </a:p>
          <a:p>
            <a:pPr lvl="1"/>
            <a:r>
              <a:rPr lang="en-IN" dirty="0"/>
              <a:t>URL - </a:t>
            </a:r>
            <a:r>
              <a:rPr lang="en-US" dirty="0"/>
              <a:t>means everything after and including the forward slash.</a:t>
            </a:r>
            <a:endParaRPr lang="en-IN" dirty="0"/>
          </a:p>
          <a:p>
            <a:r>
              <a:rPr lang="en-IN" dirty="0"/>
              <a:t>Headers &amp; Body – represents the content type and body of the content.</a:t>
            </a:r>
          </a:p>
        </p:txBody>
      </p:sp>
    </p:spTree>
    <p:extLst>
      <p:ext uri="{BB962C8B-B14F-4D97-AF65-F5344CB8AC3E}">
        <p14:creationId xmlns:p14="http://schemas.microsoft.com/office/powerpoint/2010/main" val="2169121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F691E-53CB-47BE-BBCE-1272ABD19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</p:spPr>
        <p:txBody>
          <a:bodyPr>
            <a:normAutofit/>
          </a:bodyPr>
          <a:lstStyle/>
          <a:p>
            <a:r>
              <a:rPr lang="en-IN" dirty="0"/>
              <a:t>HTTP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31225-2B01-41A9-AD78-B2C298E2E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2158175"/>
            <a:ext cx="4965730" cy="3308172"/>
          </a:xfrm>
        </p:spPr>
        <p:txBody>
          <a:bodyPr>
            <a:normAutofit fontScale="85000" lnSpcReduction="10000"/>
          </a:bodyPr>
          <a:lstStyle/>
          <a:p>
            <a:pPr marL="285750" indent="-285750"/>
            <a:r>
              <a:rPr lang="en-IN" b="1" dirty="0"/>
              <a:t>Status</a:t>
            </a:r>
            <a:r>
              <a:rPr lang="en-IN" dirty="0"/>
              <a:t> – Contain the response status with code.</a:t>
            </a:r>
          </a:p>
          <a:p>
            <a:pPr marL="285750" indent="-285750"/>
            <a:r>
              <a:rPr lang="en-IN" b="1" dirty="0"/>
              <a:t>Headers</a:t>
            </a:r>
            <a:r>
              <a:rPr lang="en-IN" dirty="0"/>
              <a:t> – Sets the response content types</a:t>
            </a:r>
          </a:p>
          <a:p>
            <a:pPr marL="742950" lvl="1" indent="-285750"/>
            <a:r>
              <a:rPr lang="en-IN" b="1" dirty="0"/>
              <a:t>MIME</a:t>
            </a:r>
            <a:r>
              <a:rPr lang="en-IN" dirty="0"/>
              <a:t> - </a:t>
            </a:r>
            <a:r>
              <a:rPr lang="en-US" dirty="0"/>
              <a:t>Standard for specifying the type of data being sent. Stand for Multipurpose Internet Mail Extension.</a:t>
            </a:r>
          </a:p>
          <a:p>
            <a:pPr marL="742950" lvl="1" indent="-285750"/>
            <a:r>
              <a:rPr lang="en-US" dirty="0"/>
              <a:t>For </a:t>
            </a:r>
            <a:r>
              <a:rPr lang="en-US" dirty="0" err="1"/>
              <a:t>Eg.</a:t>
            </a:r>
            <a:r>
              <a:rPr lang="en-US" dirty="0"/>
              <a:t> application/json, text/html, image/jpeg</a:t>
            </a:r>
          </a:p>
          <a:p>
            <a:pPr marL="285750" indent="-285750"/>
            <a:r>
              <a:rPr lang="en-US" b="1" dirty="0"/>
              <a:t>Body</a:t>
            </a:r>
            <a:r>
              <a:rPr lang="en-US" dirty="0"/>
              <a:t> – Displays the content to be showed.</a:t>
            </a:r>
            <a:endParaRPr lang="en-IN" dirty="0"/>
          </a:p>
        </p:txBody>
      </p:sp>
      <p:pic>
        <p:nvPicPr>
          <p:cNvPr id="5" name="Picture 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A4C5562F-F2F8-47B2-BC98-D03113843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347" y="2002559"/>
            <a:ext cx="5327170" cy="29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19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03335-F98F-459A-B8E8-306A07607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</p:spPr>
        <p:txBody>
          <a:bodyPr>
            <a:normAutofit/>
          </a:bodyPr>
          <a:lstStyle/>
          <a:p>
            <a:r>
              <a:rPr lang="en-IN" dirty="0"/>
              <a:t>RESTful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160C9-2C8B-4521-A5C9-8FC6905AF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2158175"/>
            <a:ext cx="4965730" cy="330817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REST stands for </a:t>
            </a:r>
            <a:r>
              <a:rPr lang="en-US" dirty="0" err="1"/>
              <a:t>REpresentational</a:t>
            </a:r>
            <a:r>
              <a:rPr lang="en-US" dirty="0"/>
              <a:t> State Transfer. REST is web standards-based architecture and uses HTTP Protocol.</a:t>
            </a:r>
          </a:p>
          <a:p>
            <a:r>
              <a:rPr lang="en-US" dirty="0"/>
              <a:t>A REST Server simply provides access to resources.</a:t>
            </a:r>
          </a:p>
          <a:p>
            <a:r>
              <a:rPr lang="en-US" dirty="0"/>
              <a:t>REST client accesses and modifies the resources..</a:t>
            </a:r>
          </a:p>
          <a:p>
            <a:r>
              <a:rPr lang="en-US" dirty="0"/>
              <a:t>REST uses various representation to represent a resource like text, JSON, XML but JSON is the most popular one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C0D76F-92ED-4B90-86E9-86B28FA53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58175"/>
            <a:ext cx="5895665" cy="269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48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25970-CE49-45FA-A23A-29BEF7D33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</p:spPr>
        <p:txBody>
          <a:bodyPr>
            <a:normAutofit/>
          </a:bodyPr>
          <a:lstStyle/>
          <a:p>
            <a:r>
              <a:rPr lang="en-IN" dirty="0"/>
              <a:t>REST HTTP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6B2BD-96FE-443C-9B8A-F8E314803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69" y="2158175"/>
            <a:ext cx="9603275" cy="3308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Following four HTTP methods are commonly used in REST based architecture.</a:t>
            </a:r>
          </a:p>
          <a:p>
            <a:r>
              <a:rPr lang="en-US" b="1" dirty="0"/>
              <a:t>GET</a:t>
            </a:r>
            <a:r>
              <a:rPr lang="en-US" dirty="0"/>
              <a:t> − This is used to provide a read only access to a resource.</a:t>
            </a:r>
          </a:p>
          <a:p>
            <a:r>
              <a:rPr lang="en-US" b="1" dirty="0"/>
              <a:t>PUT</a:t>
            </a:r>
            <a:r>
              <a:rPr lang="en-US" dirty="0"/>
              <a:t> − This is used to create a new resource.</a:t>
            </a:r>
          </a:p>
          <a:p>
            <a:r>
              <a:rPr lang="en-US" b="1" dirty="0"/>
              <a:t>DELETE</a:t>
            </a:r>
            <a:r>
              <a:rPr lang="en-US" dirty="0"/>
              <a:t> − This is used to remove a resource.</a:t>
            </a:r>
          </a:p>
          <a:p>
            <a:r>
              <a:rPr lang="en-US" b="1" dirty="0"/>
              <a:t>POST</a:t>
            </a:r>
            <a:r>
              <a:rPr lang="en-US" dirty="0"/>
              <a:t> − This is used to update a existing resource or create a new resource</a:t>
            </a:r>
          </a:p>
          <a:p>
            <a:pPr>
              <a:lnSpc>
                <a:spcPct val="110000"/>
              </a:lnSpc>
            </a:pP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15381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F34F9-0982-448B-A556-638D0E7BD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REST Methods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58978CE-11AC-459A-B72D-48B5176D0F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0354766"/>
              </p:ext>
            </p:extLst>
          </p:nvPr>
        </p:nvGraphicFramePr>
        <p:xfrm>
          <a:off x="794084" y="1581155"/>
          <a:ext cx="10347158" cy="43138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7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28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27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694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2452">
                <a:tc>
                  <a:txBody>
                    <a:bodyPr/>
                    <a:lstStyle/>
                    <a:p>
                      <a:pPr algn="l"/>
                      <a:r>
                        <a:rPr lang="en-US" sz="2000" b="1" i="1" dirty="0">
                          <a:effectLst/>
                        </a:rPr>
                        <a:t>Sr. No.</a:t>
                      </a:r>
                    </a:p>
                  </a:txBody>
                  <a:tcPr marL="43044" marR="43044" marT="43044" marB="43044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i="1" dirty="0">
                          <a:effectLst/>
                        </a:rPr>
                        <a:t>HTTP Method</a:t>
                      </a:r>
                    </a:p>
                  </a:txBody>
                  <a:tcPr marL="43044" marR="43044" marT="43044" marB="43044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i="1" dirty="0">
                          <a:effectLst/>
                        </a:rPr>
                        <a:t>URI</a:t>
                      </a:r>
                    </a:p>
                  </a:txBody>
                  <a:tcPr marL="43044" marR="43044" marT="43044" marB="43044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i="1" dirty="0">
                          <a:effectLst/>
                        </a:rPr>
                        <a:t>Operation</a:t>
                      </a:r>
                    </a:p>
                  </a:txBody>
                  <a:tcPr marL="43044" marR="43044" marT="43044" marB="43044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i="1" dirty="0">
                          <a:effectLst/>
                        </a:rPr>
                        <a:t>Operation Type</a:t>
                      </a:r>
                    </a:p>
                  </a:txBody>
                  <a:tcPr marL="43044" marR="43044" marT="43044" marB="4304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153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1</a:t>
                      </a:r>
                      <a:endParaRPr lang="en-US" sz="2000" dirty="0">
                        <a:effectLst/>
                      </a:endParaRPr>
                    </a:p>
                  </a:txBody>
                  <a:tcPr marL="43044" marR="43044" marT="43044" marB="43044"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effectLst/>
                        </a:rPr>
                        <a:t>GET</a:t>
                      </a:r>
                    </a:p>
                  </a:txBody>
                  <a:tcPr marL="43044" marR="43044" marT="43044" marB="43044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/</a:t>
                      </a:r>
                      <a:r>
                        <a:rPr lang="en-US" sz="2000" dirty="0" err="1">
                          <a:effectLst/>
                        </a:rPr>
                        <a:t>UserService</a:t>
                      </a:r>
                      <a:r>
                        <a:rPr lang="en-US" sz="2000" dirty="0">
                          <a:effectLst/>
                        </a:rPr>
                        <a:t>/users</a:t>
                      </a:r>
                    </a:p>
                  </a:txBody>
                  <a:tcPr marL="43044" marR="43044" marT="43044" marB="43044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Get list of users</a:t>
                      </a:r>
                    </a:p>
                  </a:txBody>
                  <a:tcPr marL="43044" marR="43044" marT="43044" marB="43044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Read Only</a:t>
                      </a:r>
                    </a:p>
                  </a:txBody>
                  <a:tcPr marL="43044" marR="43044" marT="43044" marB="4304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2452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2</a:t>
                      </a:r>
                      <a:endParaRPr lang="en-US" sz="2000" dirty="0">
                        <a:effectLst/>
                      </a:endParaRPr>
                    </a:p>
                  </a:txBody>
                  <a:tcPr marL="43044" marR="43044" marT="43044" marB="43044"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effectLst/>
                        </a:rPr>
                        <a:t>GET</a:t>
                      </a:r>
                    </a:p>
                  </a:txBody>
                  <a:tcPr marL="43044" marR="43044" marT="43044" marB="43044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/</a:t>
                      </a:r>
                      <a:r>
                        <a:rPr lang="en-US" sz="2000" dirty="0" err="1">
                          <a:effectLst/>
                        </a:rPr>
                        <a:t>UserService</a:t>
                      </a:r>
                      <a:r>
                        <a:rPr lang="en-US" sz="2000" dirty="0">
                          <a:effectLst/>
                        </a:rPr>
                        <a:t>/user/1</a:t>
                      </a:r>
                    </a:p>
                  </a:txBody>
                  <a:tcPr marL="43044" marR="43044" marT="43044" marB="43044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Get User with Id 1</a:t>
                      </a:r>
                    </a:p>
                  </a:txBody>
                  <a:tcPr marL="43044" marR="43044" marT="43044" marB="43044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Read Only</a:t>
                      </a:r>
                    </a:p>
                  </a:txBody>
                  <a:tcPr marL="43044" marR="43044" marT="43044" marB="4304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070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3</a:t>
                      </a:r>
                      <a:endParaRPr lang="en-US" sz="2000" dirty="0">
                        <a:effectLst/>
                      </a:endParaRPr>
                    </a:p>
                  </a:txBody>
                  <a:tcPr marL="43044" marR="43044" marT="43044" marB="43044"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effectLst/>
                        </a:rPr>
                        <a:t>POST</a:t>
                      </a:r>
                    </a:p>
                  </a:txBody>
                  <a:tcPr marL="43044" marR="43044" marT="43044" marB="43044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/</a:t>
                      </a:r>
                      <a:r>
                        <a:rPr lang="en-US" sz="2000" dirty="0" err="1">
                          <a:effectLst/>
                        </a:rPr>
                        <a:t>UserService</a:t>
                      </a:r>
                      <a:r>
                        <a:rPr lang="en-US" sz="2000" dirty="0">
                          <a:effectLst/>
                        </a:rPr>
                        <a:t>/users/</a:t>
                      </a:r>
                    </a:p>
                  </a:txBody>
                  <a:tcPr marL="43044" marR="43044" marT="43044" marB="43044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Insert User</a:t>
                      </a:r>
                    </a:p>
                  </a:txBody>
                  <a:tcPr marL="43044" marR="43044" marT="43044" marB="43044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Write</a:t>
                      </a:r>
                    </a:p>
                  </a:txBody>
                  <a:tcPr marL="43044" marR="43044" marT="43044" marB="4304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2452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4</a:t>
                      </a:r>
                      <a:endParaRPr lang="en-US" sz="2000" dirty="0">
                        <a:effectLst/>
                      </a:endParaRPr>
                    </a:p>
                  </a:txBody>
                  <a:tcPr marL="43044" marR="43044" marT="43044" marB="43044"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effectLst/>
                        </a:rPr>
                        <a:t>PUT</a:t>
                      </a:r>
                    </a:p>
                  </a:txBody>
                  <a:tcPr marL="43044" marR="43044" marT="43044" marB="43044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/</a:t>
                      </a:r>
                      <a:r>
                        <a:rPr lang="en-US" sz="2000" dirty="0" err="1">
                          <a:effectLst/>
                        </a:rPr>
                        <a:t>UserService</a:t>
                      </a:r>
                      <a:r>
                        <a:rPr lang="en-US" sz="2000" dirty="0">
                          <a:effectLst/>
                        </a:rPr>
                        <a:t>/user/2</a:t>
                      </a:r>
                    </a:p>
                  </a:txBody>
                  <a:tcPr marL="43044" marR="43044" marT="43044" marB="43044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Update User with Id 2</a:t>
                      </a:r>
                    </a:p>
                  </a:txBody>
                  <a:tcPr marL="43044" marR="43044" marT="43044" marB="43044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N/A</a:t>
                      </a:r>
                    </a:p>
                  </a:txBody>
                  <a:tcPr marL="43044" marR="43044" marT="43044" marB="4304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95835"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5</a:t>
                      </a:r>
                    </a:p>
                  </a:txBody>
                  <a:tcPr marL="43044" marR="43044" marT="43044" marB="43044"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effectLst/>
                        </a:rPr>
                        <a:t>DELETE</a:t>
                      </a:r>
                    </a:p>
                  </a:txBody>
                  <a:tcPr marL="43044" marR="43044" marT="43044" marB="43044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/</a:t>
                      </a:r>
                      <a:r>
                        <a:rPr lang="en-US" sz="2000" dirty="0" err="1">
                          <a:effectLst/>
                        </a:rPr>
                        <a:t>UserService</a:t>
                      </a:r>
                      <a:r>
                        <a:rPr lang="en-US" sz="2000" dirty="0">
                          <a:effectLst/>
                        </a:rPr>
                        <a:t>/user/1</a:t>
                      </a:r>
                    </a:p>
                  </a:txBody>
                  <a:tcPr marL="43044" marR="43044" marT="43044" marB="43044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Delete User with Id 1</a:t>
                      </a:r>
                    </a:p>
                  </a:txBody>
                  <a:tcPr marL="43044" marR="43044" marT="43044" marB="43044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No</a:t>
                      </a:r>
                      <a:r>
                        <a:rPr lang="en-US" sz="2000" baseline="0" dirty="0">
                          <a:effectLst/>
                        </a:rPr>
                        <a:t> Response, Only Status  Code</a:t>
                      </a:r>
                      <a:endParaRPr lang="en-US" sz="2000" dirty="0">
                        <a:effectLst/>
                      </a:endParaRPr>
                    </a:p>
                  </a:txBody>
                  <a:tcPr marL="43044" marR="43044" marT="43044" marB="4304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8393">
                <a:tc gridSpan="5"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43044" marR="43044" marT="43044" marB="43044"/>
                </a:tc>
                <a:tc hMerge="1"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43044" marR="43044" marT="43044" marB="43044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43044" marR="43044" marT="43044" marB="43044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43044" marR="43044" marT="43044" marB="43044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43044" marR="43044" marT="43044" marB="43044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7336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40417-1698-47E2-8363-239F2C4A7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REST Architectural</a:t>
            </a:r>
            <a:r>
              <a:rPr lang="en-IN" b="1" dirty="0"/>
              <a:t> </a:t>
            </a:r>
            <a:r>
              <a:rPr lang="en-IN" dirty="0"/>
              <a:t>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57A87-7B7C-4832-B41E-3A75D3B7A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1917032"/>
            <a:ext cx="9603275" cy="3549313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Uniform</a:t>
            </a:r>
            <a:r>
              <a:rPr lang="en-US" dirty="0"/>
              <a:t> </a:t>
            </a:r>
            <a:r>
              <a:rPr lang="en-US" b="1" dirty="0"/>
              <a:t>Interface</a:t>
            </a:r>
            <a:r>
              <a:rPr lang="en-US" dirty="0"/>
              <a:t> - </a:t>
            </a:r>
            <a:r>
              <a:rPr lang="en-IN" altLang="en-US" dirty="0">
                <a:latin typeface="Calibri" panose="020F0502020204030204" pitchFamily="34" charset="0"/>
                <a:cs typeface="Calibri" panose="020F0502020204030204" pitchFamily="34" charset="0"/>
              </a:rPr>
              <a:t>REST defines a set of well-defined operations that can be executed on a resource</a:t>
            </a:r>
            <a:endParaRPr lang="en-US" dirty="0"/>
          </a:p>
          <a:p>
            <a:r>
              <a:rPr lang="en-US" b="1" dirty="0"/>
              <a:t>Client-server</a:t>
            </a:r>
            <a:r>
              <a:rPr lang="en-US" dirty="0"/>
              <a:t> -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Client application and Server application MUST be able to evolve separately without any dependency on each other</a:t>
            </a:r>
          </a:p>
          <a:p>
            <a:r>
              <a:rPr lang="en-US" b="1" dirty="0"/>
              <a:t>Stateless</a:t>
            </a:r>
            <a:r>
              <a:rPr lang="en-US" dirty="0"/>
              <a:t> - </a:t>
            </a:r>
            <a:r>
              <a:rPr lang="en-IN" altLang="en-US" dirty="0">
                <a:latin typeface="Calibri" panose="020F0502020204030204" pitchFamily="34" charset="0"/>
                <a:cs typeface="Calibri" panose="020F0502020204030204" pitchFamily="34" charset="0"/>
              </a:rPr>
              <a:t>Communication between client and server is stateless,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will treat every request as new. No session, no history.</a:t>
            </a:r>
          </a:p>
          <a:p>
            <a:r>
              <a:rPr lang="en-US" b="1" dirty="0"/>
              <a:t>Cacheable</a:t>
            </a:r>
            <a:r>
              <a:rPr lang="en-US" dirty="0"/>
              <a:t> - </a:t>
            </a:r>
            <a:r>
              <a:rPr lang="en-IN" altLang="en-US" dirty="0">
                <a:latin typeface="Calibri" panose="020F0502020204030204" pitchFamily="34" charset="0"/>
                <a:cs typeface="Calibri" panose="020F0502020204030204" pitchFamily="34" charset="0"/>
              </a:rPr>
              <a:t>Stateless client-server communication can increase server load since some information may have to be transferred several times so requests that only retrieve data should be cache-able</a:t>
            </a:r>
            <a:endParaRPr lang="en-US" dirty="0"/>
          </a:p>
          <a:p>
            <a:r>
              <a:rPr lang="en-US" b="1" dirty="0"/>
              <a:t>Layered</a:t>
            </a:r>
            <a:r>
              <a:rPr lang="en-US" dirty="0"/>
              <a:t> </a:t>
            </a:r>
            <a:r>
              <a:rPr lang="en-US" b="1" dirty="0"/>
              <a:t>System</a:t>
            </a:r>
            <a:r>
              <a:rPr lang="en-US" dirty="0"/>
              <a:t> -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client cannot ordinarily tell whether it is connected directly to the end server, or to an intermediary along the way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cs typeface="Calibri" panose="020F0502020204030204" pitchFamily="34" charset="0"/>
              </a:rPr>
              <a:t>Code</a:t>
            </a:r>
            <a:r>
              <a:rPr lang="en-US" dirty="0">
                <a:cs typeface="Calibri" panose="020F0502020204030204" pitchFamily="34" charset="0"/>
              </a:rPr>
              <a:t> </a:t>
            </a:r>
            <a:r>
              <a:rPr lang="en-US" b="1" dirty="0">
                <a:cs typeface="Calibri" panose="020F0502020204030204" pitchFamily="34" charset="0"/>
              </a:rPr>
              <a:t>on</a:t>
            </a:r>
            <a:r>
              <a:rPr lang="en-US" dirty="0">
                <a:cs typeface="Calibri" panose="020F0502020204030204" pitchFamily="34" charset="0"/>
              </a:rPr>
              <a:t> </a:t>
            </a:r>
            <a:r>
              <a:rPr lang="en-US" b="1" dirty="0">
                <a:cs typeface="Calibri" panose="020F0502020204030204" pitchFamily="34" charset="0"/>
              </a:rPr>
              <a:t>demand</a:t>
            </a:r>
            <a:r>
              <a:rPr lang="en-US" dirty="0">
                <a:cs typeface="Calibri" panose="020F0502020204030204" pitchFamily="34" charset="0"/>
              </a:rPr>
              <a:t> (</a:t>
            </a:r>
            <a:r>
              <a:rPr lang="en-US" b="1" dirty="0">
                <a:cs typeface="Calibri" panose="020F0502020204030204" pitchFamily="34" charset="0"/>
              </a:rPr>
              <a:t>optional</a:t>
            </a:r>
            <a:r>
              <a:rPr lang="en-US" dirty="0">
                <a:cs typeface="Calibri" panose="020F0502020204030204" pitchFamily="34" charset="0"/>
              </a:rPr>
              <a:t>)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 Most of the time, you will be sending the static representations of resources in the form of XML or JSON. But when you need to, you are free to </a:t>
            </a:r>
            <a:r>
              <a:rPr lang="en-US" b="1" i="1" dirty="0">
                <a:latin typeface="Calibri" panose="020F0502020204030204" pitchFamily="34" charset="0"/>
                <a:cs typeface="Calibri" panose="020F0502020204030204" pitchFamily="34" charset="0"/>
              </a:rPr>
              <a:t>return executable code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0229161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938</Words>
  <Application>Microsoft Office PowerPoint</Application>
  <PresentationFormat>Widescreen</PresentationFormat>
  <Paragraphs>99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Century Gothic</vt:lpstr>
      <vt:lpstr>Gallery</vt:lpstr>
      <vt:lpstr>NodeJs Session</vt:lpstr>
      <vt:lpstr>HTTP Modules</vt:lpstr>
      <vt:lpstr>HTTP Modules</vt:lpstr>
      <vt:lpstr>HTTP Request</vt:lpstr>
      <vt:lpstr>HTTP Response</vt:lpstr>
      <vt:lpstr>RESTful </vt:lpstr>
      <vt:lpstr>REST HTTP Methods</vt:lpstr>
      <vt:lpstr>REST Methods</vt:lpstr>
      <vt:lpstr>REST Architectural Constraints</vt:lpstr>
      <vt:lpstr>Package Management System</vt:lpstr>
      <vt:lpstr>Package Properties</vt:lpstr>
      <vt:lpstr>Package Versions</vt:lpstr>
      <vt:lpstr>Queries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NodeJs Session</dc:title>
  <dc:creator>Sashidharan Kanagaraj</dc:creator>
  <cp:lastModifiedBy>Sashidharan Kanagaraj</cp:lastModifiedBy>
  <cp:revision>6</cp:revision>
  <dcterms:created xsi:type="dcterms:W3CDTF">2020-04-23T13:49:25Z</dcterms:created>
  <dcterms:modified xsi:type="dcterms:W3CDTF">2020-04-23T16:17:53Z</dcterms:modified>
</cp:coreProperties>
</file>